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harts/style1.xml" ContentType="application/vnd.ms-office.chartstyle+xml"/>
  <Override PartName="/ppt/charts/chart1.xml" ContentType="application/vnd.openxmlformats-officedocument.drawingml.chart+xml"/>
  <Override PartName="/ppt/charts/colors1.xml" ContentType="application/vnd.ms-office.chartcolorstyle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</p:sldMasterIdLst>
  <p:notesMasterIdLst>
    <p:notesMasterId r:id="rId10"/>
  </p:notesMasterIdLst>
  <p:sldIdLst>
    <p:sldId id="295" r:id="rId3"/>
    <p:sldId id="314" r:id="rId4"/>
    <p:sldId id="316" r:id="rId5"/>
    <p:sldId id="321" r:id="rId6"/>
    <p:sldId id="322" r:id="rId7"/>
    <p:sldId id="323" r:id="rId8"/>
    <p:sldId id="315" r:id="rId9"/>
  </p:sldIdLst>
  <p:sldSz cx="9144000" cy="6858000" type="screen4x3"/>
  <p:notesSz cx="7077075" cy="93630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7BB"/>
    <a:srgbClr val="12AA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584" autoAdjust="0"/>
  </p:normalViewPr>
  <p:slideViewPr>
    <p:cSldViewPr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COMPARATIVO</a:t>
            </a:r>
            <a:r>
              <a:rPr lang="en-US" baseline="0"/>
              <a:t> PESO PROMEDIO 2009-2015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23071299424919064"/>
          <c:w val="0.95834257728540317"/>
          <c:h val="0.67853256572650777"/>
        </c:manualLayout>
      </c:layout>
      <c:lineChart>
        <c:grouping val="standard"/>
        <c:varyColors val="0"/>
        <c:ser>
          <c:idx val="0"/>
          <c:order val="0"/>
          <c:tx>
            <c:strRef>
              <c:f>'VALOR PROMEDIO ANIMAL'!$D$19</c:f>
              <c:strCache>
                <c:ptCount val="1"/>
                <c:pt idx="0">
                  <c:v>PESO PROM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'VALOR PROMEDIO ANIMAL'!$C$20:$C$26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'VALOR PROMEDIO ANIMAL'!$D$20:$D$26</c:f>
              <c:numCache>
                <c:formatCode>General</c:formatCode>
                <c:ptCount val="7"/>
                <c:pt idx="0">
                  <c:v>313</c:v>
                </c:pt>
                <c:pt idx="1">
                  <c:v>308</c:v>
                </c:pt>
                <c:pt idx="2">
                  <c:v>308</c:v>
                </c:pt>
                <c:pt idx="3">
                  <c:v>302</c:v>
                </c:pt>
                <c:pt idx="4">
                  <c:v>304</c:v>
                </c:pt>
                <c:pt idx="5">
                  <c:v>312</c:v>
                </c:pt>
                <c:pt idx="6">
                  <c:v>318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9E-4F18-A816-97E0385925D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21674912"/>
        <c:axId val="821675744"/>
      </c:lineChart>
      <c:catAx>
        <c:axId val="82167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821675744"/>
        <c:crosses val="autoZero"/>
        <c:auto val="1"/>
        <c:lblAlgn val="ctr"/>
        <c:lblOffset val="100"/>
        <c:noMultiLvlLbl val="0"/>
      </c:catAx>
      <c:valAx>
        <c:axId val="8216757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2167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5CC67084-C64B-4800-AA3A-A85EB1FE9C6B}" type="datetimeFigureOut">
              <a:rPr lang="es-CO" smtClean="0"/>
              <a:pPr/>
              <a:t>13/06/2017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CB2469FA-7AEC-4090-9495-9886E78C84E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8466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2" cstate="print"/>
          <a:srcRect r="69974"/>
          <a:stretch>
            <a:fillRect/>
          </a:stretch>
        </p:blipFill>
        <p:spPr bwMode="auto">
          <a:xfrm>
            <a:off x="3786188" y="214313"/>
            <a:ext cx="1528762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2" cstate="print"/>
          <a:srcRect l="29025" t="13020"/>
          <a:stretch>
            <a:fillRect/>
          </a:stretch>
        </p:blipFill>
        <p:spPr bwMode="auto">
          <a:xfrm>
            <a:off x="2071688" y="2286000"/>
            <a:ext cx="5065712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11430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272B0-907F-4777-ADB2-A5F10261F696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F0B3B-1565-431C-B152-5C4F2B4BC6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73E8B-0FAA-48D1-9DF6-3750C423E3D7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01947-0174-4C19-8494-98407CC113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75DC3-851E-4789-A36C-08A01AB04933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ED671-4D46-4DA4-9744-3861EA8197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2" cstate="print"/>
          <a:srcRect r="69974"/>
          <a:stretch>
            <a:fillRect/>
          </a:stretch>
        </p:blipFill>
        <p:spPr bwMode="auto">
          <a:xfrm>
            <a:off x="3786188" y="214313"/>
            <a:ext cx="1528762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2" cstate="print"/>
          <a:srcRect l="29025" t="13020"/>
          <a:stretch>
            <a:fillRect/>
          </a:stretch>
        </p:blipFill>
        <p:spPr bwMode="auto">
          <a:xfrm>
            <a:off x="2071688" y="2286000"/>
            <a:ext cx="5065712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11430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272B0-907F-4777-ADB2-A5F10261F696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F0B3B-1565-431C-B152-5C4F2B4BC6CC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623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2 Imagen" descr="fondo diapositiva 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r="72728"/>
          <a:stretch>
            <a:fillRect/>
          </a:stretch>
        </p:blipFill>
        <p:spPr bwMode="auto">
          <a:xfrm>
            <a:off x="201613" y="260350"/>
            <a:ext cx="727075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143000"/>
          </a:xfrm>
        </p:spPr>
        <p:txBody>
          <a:bodyPr>
            <a:noAutofit/>
          </a:bodyPr>
          <a:lstStyle>
            <a:lvl1pPr>
              <a:defRPr sz="3600">
                <a:latin typeface="Arial Black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A4837-01A9-47F8-BAE4-D2F52581415C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9C748-CB61-4A3F-8708-66A075C2EB64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885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12 Imagen" descr="fondo diapositiva 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r="69974"/>
          <a:stretch>
            <a:fillRect/>
          </a:stretch>
        </p:blipFill>
        <p:spPr bwMode="auto">
          <a:xfrm>
            <a:off x="4000500" y="1071563"/>
            <a:ext cx="12493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l="29025" t="13020" b="30148"/>
          <a:stretch>
            <a:fillRect/>
          </a:stretch>
        </p:blipFill>
        <p:spPr bwMode="auto">
          <a:xfrm>
            <a:off x="3143250" y="4500563"/>
            <a:ext cx="2786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l="29025" t="84058"/>
          <a:stretch>
            <a:fillRect/>
          </a:stretch>
        </p:blipFill>
        <p:spPr bwMode="auto">
          <a:xfrm>
            <a:off x="3357563" y="5286375"/>
            <a:ext cx="24828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2786058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C509-FC49-48D8-B239-2198F230F0AE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63EAB-0CC7-4FD8-847B-8D10E9736AB0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669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6B7C-12D2-484A-9D31-49FCD9B4B9A9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5FC1A-0512-4819-BC91-41F13FE4E6DC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244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25E57-9A71-4F32-9883-5438EC8F3502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A9318-BF55-462F-B990-7D4ED20684B2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816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69BFE-BA71-40A5-A936-1B4DB7E1A91D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858E-1D06-4B5F-968A-F5882C870135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082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6AAD2-D7DD-4010-80EA-75958ADFB2AC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EA266-DF74-4B05-8F81-9803B3BDE09E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842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296FB-2CDD-4AB9-BE7E-9E8F07C0DE8D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5ACCC-2D2D-4825-9407-A088C06F233B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7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2 Imagen" descr="fondo diapositiva 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r="72728"/>
          <a:stretch>
            <a:fillRect/>
          </a:stretch>
        </p:blipFill>
        <p:spPr bwMode="auto">
          <a:xfrm>
            <a:off x="201613" y="260350"/>
            <a:ext cx="727075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143000"/>
          </a:xfrm>
        </p:spPr>
        <p:txBody>
          <a:bodyPr>
            <a:noAutofit/>
          </a:bodyPr>
          <a:lstStyle>
            <a:lvl1pPr>
              <a:defRPr sz="3600">
                <a:latin typeface="Arial Black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A4837-01A9-47F8-BAE4-D2F52581415C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9C748-CB61-4A3F-8708-66A075C2EB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D1303-76E2-4CD0-9AD5-959C531875C9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AFDD8-9176-4499-8A61-3C9A8F1B8B89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626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73E8B-0FAA-48D1-9DF6-3750C423E3D7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01947-0174-4C19-8494-98407CC113A8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936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75DC3-851E-4789-A36C-08A01AB04933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ED671-4D46-4DA4-9744-3861EA8197DA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28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12 Imagen" descr="fondo diapositiva 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r="69974"/>
          <a:stretch>
            <a:fillRect/>
          </a:stretch>
        </p:blipFill>
        <p:spPr bwMode="auto">
          <a:xfrm>
            <a:off x="4000500" y="1071563"/>
            <a:ext cx="12493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l="29025" t="13020" b="30148"/>
          <a:stretch>
            <a:fillRect/>
          </a:stretch>
        </p:blipFill>
        <p:spPr bwMode="auto">
          <a:xfrm>
            <a:off x="3143250" y="4500563"/>
            <a:ext cx="2786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l="29025" t="84058"/>
          <a:stretch>
            <a:fillRect/>
          </a:stretch>
        </p:blipFill>
        <p:spPr bwMode="auto">
          <a:xfrm>
            <a:off x="3357563" y="5286375"/>
            <a:ext cx="24828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2786058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C509-FC49-48D8-B239-2198F230F0AE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63EAB-0CC7-4FD8-847B-8D10E9736AB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6B7C-12D2-484A-9D31-49FCD9B4B9A9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5FC1A-0512-4819-BC91-41F13FE4E6D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25E57-9A71-4F32-9883-5438EC8F3502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A9318-BF55-462F-B990-7D4ED20684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69BFE-BA71-40A5-A936-1B4DB7E1A91D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858E-1D06-4B5F-968A-F5882C8701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6AAD2-D7DD-4010-80EA-75958ADFB2AC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EA266-DF74-4B05-8F81-9803B3BDE09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296FB-2CDD-4AB9-BE7E-9E8F07C0DE8D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5ACCC-2D2D-4825-9407-A088C06F23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D1303-76E2-4CD0-9AD5-959C531875C9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AFDD8-9176-4499-8A61-3C9A8F1B8B8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F1470D-78D5-400D-825E-767C488BB43D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B539E5-96BB-46A0-9EF5-D9E74B8C61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F1470D-78D5-400D-825E-767C488BB43D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B539E5-96BB-46A0-9EF5-D9E74B8C61E5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60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ubacasanare.com/contacto.html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ubacasanare.com/contacto.html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ubacasanare.com/contacto.html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ubacasanare.com/contacto.html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ubacasanare.com/contacto.html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anare.gov.co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49168"/>
            <a:ext cx="7355160" cy="1143000"/>
          </a:xfr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C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DE COMERCIALIZACION ACTRAVEZ DE SUBASTA -2015</a:t>
            </a:r>
            <a:endParaRPr lang="es-CO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674181"/>
            <a:ext cx="3643148" cy="39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5" y="249168"/>
            <a:ext cx="97160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43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1331640" y="476672"/>
            <a:ext cx="7355160" cy="782960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chemeClr val="lt1"/>
            </a:solidFill>
            <a:prstDash val="solid"/>
            <a:miter lim="800000"/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lt1"/>
                </a:solidFill>
                <a:latin typeface="Arial Black" pitchFamily="34" charset="0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NUMERO DE SUBASTA REALIZADAS DESDE 2009-2015</a:t>
            </a:r>
            <a:endParaRPr lang="es-CO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991979"/>
              </p:ext>
            </p:extLst>
          </p:nvPr>
        </p:nvGraphicFramePr>
        <p:xfrm>
          <a:off x="1259635" y="1391963"/>
          <a:ext cx="7056780" cy="4601820"/>
        </p:xfrm>
        <a:graphic>
          <a:graphicData uri="http://schemas.openxmlformats.org/drawingml/2006/table">
            <a:tbl>
              <a:tblPr firstRow="1" firstCol="1" bandRow="1"/>
              <a:tblGrid>
                <a:gridCol w="1946682">
                  <a:extLst>
                    <a:ext uri="{9D8B030D-6E8A-4147-A177-3AD203B41FA5}">
                      <a16:colId xmlns:a16="http://schemas.microsoft.com/office/drawing/2014/main" val="222945826"/>
                    </a:ext>
                  </a:extLst>
                </a:gridCol>
                <a:gridCol w="717920">
                  <a:extLst>
                    <a:ext uri="{9D8B030D-6E8A-4147-A177-3AD203B41FA5}">
                      <a16:colId xmlns:a16="http://schemas.microsoft.com/office/drawing/2014/main" val="2223589976"/>
                    </a:ext>
                  </a:extLst>
                </a:gridCol>
                <a:gridCol w="717920">
                  <a:extLst>
                    <a:ext uri="{9D8B030D-6E8A-4147-A177-3AD203B41FA5}">
                      <a16:colId xmlns:a16="http://schemas.microsoft.com/office/drawing/2014/main" val="2766736380"/>
                    </a:ext>
                  </a:extLst>
                </a:gridCol>
                <a:gridCol w="717920">
                  <a:extLst>
                    <a:ext uri="{9D8B030D-6E8A-4147-A177-3AD203B41FA5}">
                      <a16:colId xmlns:a16="http://schemas.microsoft.com/office/drawing/2014/main" val="2016562810"/>
                    </a:ext>
                  </a:extLst>
                </a:gridCol>
                <a:gridCol w="717920">
                  <a:extLst>
                    <a:ext uri="{9D8B030D-6E8A-4147-A177-3AD203B41FA5}">
                      <a16:colId xmlns:a16="http://schemas.microsoft.com/office/drawing/2014/main" val="1798922456"/>
                    </a:ext>
                  </a:extLst>
                </a:gridCol>
                <a:gridCol w="717920">
                  <a:extLst>
                    <a:ext uri="{9D8B030D-6E8A-4147-A177-3AD203B41FA5}">
                      <a16:colId xmlns:a16="http://schemas.microsoft.com/office/drawing/2014/main" val="1733253897"/>
                    </a:ext>
                  </a:extLst>
                </a:gridCol>
                <a:gridCol w="717920">
                  <a:extLst>
                    <a:ext uri="{9D8B030D-6E8A-4147-A177-3AD203B41FA5}">
                      <a16:colId xmlns:a16="http://schemas.microsoft.com/office/drawing/2014/main" val="2000853119"/>
                    </a:ext>
                  </a:extLst>
                </a:gridCol>
                <a:gridCol w="802578">
                  <a:extLst>
                    <a:ext uri="{9D8B030D-6E8A-4147-A177-3AD203B41FA5}">
                      <a16:colId xmlns:a16="http://schemas.microsoft.com/office/drawing/2014/main" val="4167024080"/>
                    </a:ext>
                  </a:extLst>
                </a:gridCol>
              </a:tblGrid>
              <a:tr h="421290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SUBASTA GANADERA DE CASANARE                                                                       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093536"/>
                  </a:ext>
                </a:extLst>
              </a:tr>
              <a:tr h="27573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MES 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SUBASTAS AÑO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189070"/>
                  </a:ext>
                </a:extLst>
              </a:tr>
              <a:tr h="27573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246860"/>
                  </a:ext>
                </a:extLst>
              </a:tr>
              <a:tr h="275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ENERO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572793"/>
                  </a:ext>
                </a:extLst>
              </a:tr>
              <a:tr h="275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FEBRERO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139722"/>
                  </a:ext>
                </a:extLst>
              </a:tr>
              <a:tr h="275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MARZO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124165"/>
                  </a:ext>
                </a:extLst>
              </a:tr>
              <a:tr h="275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ABRIL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385211"/>
                  </a:ext>
                </a:extLst>
              </a:tr>
              <a:tr h="275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MAYO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488708"/>
                  </a:ext>
                </a:extLst>
              </a:tr>
              <a:tr h="275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JUNIO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716927"/>
                  </a:ext>
                </a:extLst>
              </a:tr>
              <a:tr h="275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JULIO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446529"/>
                  </a:ext>
                </a:extLst>
              </a:tr>
              <a:tr h="275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AGOSTO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93808"/>
                  </a:ext>
                </a:extLst>
              </a:tr>
              <a:tr h="275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SEPTIEMBRE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823296"/>
                  </a:ext>
                </a:extLst>
              </a:tr>
              <a:tr h="275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OCTUBRE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145711"/>
                  </a:ext>
                </a:extLst>
              </a:tr>
              <a:tr h="275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NOVIEMBRE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644203"/>
                  </a:ext>
                </a:extLst>
              </a:tr>
              <a:tr h="275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298958"/>
                  </a:ext>
                </a:extLst>
              </a:tr>
              <a:tr h="275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976587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1115616" y="5993783"/>
            <a:ext cx="4572000" cy="260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 </a:t>
            </a:r>
            <a:r>
              <a:rPr lang="es-CO" sz="1100" b="1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http://subacasanare.com/contacto.html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39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2000" dirty="0" smtClean="0"/>
              <a:t>NUMERO DE ANIMALES SUBASTADOS 2009-2015</a:t>
            </a:r>
            <a:endParaRPr lang="es-CO" sz="2000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171825"/>
              </p:ext>
            </p:extLst>
          </p:nvPr>
        </p:nvGraphicFramePr>
        <p:xfrm>
          <a:off x="1314773" y="1124744"/>
          <a:ext cx="7128792" cy="4695952"/>
        </p:xfrm>
        <a:graphic>
          <a:graphicData uri="http://schemas.openxmlformats.org/drawingml/2006/table">
            <a:tbl>
              <a:tblPr firstRow="1" firstCol="1" bandRow="1"/>
              <a:tblGrid>
                <a:gridCol w="891099">
                  <a:extLst>
                    <a:ext uri="{9D8B030D-6E8A-4147-A177-3AD203B41FA5}">
                      <a16:colId xmlns:a16="http://schemas.microsoft.com/office/drawing/2014/main" val="2592416061"/>
                    </a:ext>
                  </a:extLst>
                </a:gridCol>
                <a:gridCol w="891099">
                  <a:extLst>
                    <a:ext uri="{9D8B030D-6E8A-4147-A177-3AD203B41FA5}">
                      <a16:colId xmlns:a16="http://schemas.microsoft.com/office/drawing/2014/main" val="2190775913"/>
                    </a:ext>
                  </a:extLst>
                </a:gridCol>
                <a:gridCol w="891099">
                  <a:extLst>
                    <a:ext uri="{9D8B030D-6E8A-4147-A177-3AD203B41FA5}">
                      <a16:colId xmlns:a16="http://schemas.microsoft.com/office/drawing/2014/main" val="3799997108"/>
                    </a:ext>
                  </a:extLst>
                </a:gridCol>
                <a:gridCol w="891099">
                  <a:extLst>
                    <a:ext uri="{9D8B030D-6E8A-4147-A177-3AD203B41FA5}">
                      <a16:colId xmlns:a16="http://schemas.microsoft.com/office/drawing/2014/main" val="1727670422"/>
                    </a:ext>
                  </a:extLst>
                </a:gridCol>
                <a:gridCol w="891099">
                  <a:extLst>
                    <a:ext uri="{9D8B030D-6E8A-4147-A177-3AD203B41FA5}">
                      <a16:colId xmlns:a16="http://schemas.microsoft.com/office/drawing/2014/main" val="3520680667"/>
                    </a:ext>
                  </a:extLst>
                </a:gridCol>
                <a:gridCol w="891099">
                  <a:extLst>
                    <a:ext uri="{9D8B030D-6E8A-4147-A177-3AD203B41FA5}">
                      <a16:colId xmlns:a16="http://schemas.microsoft.com/office/drawing/2014/main" val="2139329397"/>
                    </a:ext>
                  </a:extLst>
                </a:gridCol>
                <a:gridCol w="891099">
                  <a:extLst>
                    <a:ext uri="{9D8B030D-6E8A-4147-A177-3AD203B41FA5}">
                      <a16:colId xmlns:a16="http://schemas.microsoft.com/office/drawing/2014/main" val="3669972070"/>
                    </a:ext>
                  </a:extLst>
                </a:gridCol>
                <a:gridCol w="891099">
                  <a:extLst>
                    <a:ext uri="{9D8B030D-6E8A-4147-A177-3AD203B41FA5}">
                      <a16:colId xmlns:a16="http://schemas.microsoft.com/office/drawing/2014/main" val="3626875735"/>
                    </a:ext>
                  </a:extLst>
                </a:gridCol>
              </a:tblGrid>
              <a:tr h="215578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ANIMALES SUBASTADOS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PRESUPUESTADO 2015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141233"/>
                  </a:ext>
                </a:extLst>
              </a:tr>
              <a:tr h="428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344668"/>
                  </a:ext>
                </a:extLst>
              </a:tr>
              <a:tr h="215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2.788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2.775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4.726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4.242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4.023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5.605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5.403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5.885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632893"/>
                  </a:ext>
                </a:extLst>
              </a:tr>
              <a:tr h="215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3.506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2.591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3.776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3.503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3.211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5.095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5.218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5.401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243731"/>
                  </a:ext>
                </a:extLst>
              </a:tr>
              <a:tr h="215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2.498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3.609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5.363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5.953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3.350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5.673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4.948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6.013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458683"/>
                  </a:ext>
                </a:extLst>
              </a:tr>
              <a:tr h="215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2.864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4.071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3.999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4.369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5.949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4.705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6.916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6.712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794694"/>
                  </a:ext>
                </a:extLst>
              </a:tr>
              <a:tr h="215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5.399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5.450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5.208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6.840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7.758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7.055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7.812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6.291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78288"/>
                  </a:ext>
                </a:extLst>
              </a:tr>
              <a:tr h="215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4.271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4.712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5.217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4.179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5.329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5.471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7.085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5.909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689027"/>
                  </a:ext>
                </a:extLst>
              </a:tr>
              <a:tr h="215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6.022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3.848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3.061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4.439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5.894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5.842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9.977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7.887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858260"/>
                  </a:ext>
                </a:extLst>
              </a:tr>
              <a:tr h="215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4.204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3.568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4.806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5.881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4.745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6.113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6.341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6.602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303447"/>
                  </a:ext>
                </a:extLst>
              </a:tr>
              <a:tr h="215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3.920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5.395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4.827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4.029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5.895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5.036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6.307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5.439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831362"/>
                  </a:ext>
                </a:extLst>
              </a:tr>
              <a:tr h="215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4.941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3.931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4.072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3.994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6.757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6.740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7.301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7.347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0285360"/>
                  </a:ext>
                </a:extLst>
              </a:tr>
              <a:tr h="215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3.321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4.400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4.393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4.856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5.245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5.896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6.739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6.427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122359"/>
                  </a:ext>
                </a:extLst>
              </a:tr>
              <a:tr h="215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2.612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2.735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3.347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4.233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3.420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4.763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6.259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5.192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043697"/>
                  </a:ext>
                </a:extLst>
              </a:tr>
              <a:tr h="2272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46.346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47.085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52.795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56.518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61.576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67.994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80.306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75.105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325666"/>
                  </a:ext>
                </a:extLst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>
            <a:off x="1290472" y="5820007"/>
            <a:ext cx="4572000" cy="260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 </a:t>
            </a:r>
            <a:r>
              <a:rPr lang="es-CO" sz="1100" b="1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http://subacasanare.com/contacto.html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09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457200"/>
            <a:ext cx="7615262" cy="1143000"/>
          </a:xfrm>
        </p:spPr>
        <p:txBody>
          <a:bodyPr/>
          <a:lstStyle/>
          <a:p>
            <a:r>
              <a:rPr lang="es-CO" sz="2000" dirty="0" smtClean="0"/>
              <a:t>COMPARATIVOS AÑOS SUBASTAS 2009-2015</a:t>
            </a:r>
            <a:endParaRPr lang="es-CO" sz="20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084890"/>
              </p:ext>
            </p:extLst>
          </p:nvPr>
        </p:nvGraphicFramePr>
        <p:xfrm>
          <a:off x="827584" y="1786930"/>
          <a:ext cx="7992888" cy="3193312"/>
        </p:xfrm>
        <a:graphic>
          <a:graphicData uri="http://schemas.openxmlformats.org/drawingml/2006/table">
            <a:tbl>
              <a:tblPr firstRow="1" firstCol="1" bandRow="1"/>
              <a:tblGrid>
                <a:gridCol w="1224136">
                  <a:extLst>
                    <a:ext uri="{9D8B030D-6E8A-4147-A177-3AD203B41FA5}">
                      <a16:colId xmlns:a16="http://schemas.microsoft.com/office/drawing/2014/main" val="142056456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9239505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57099926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8843938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18039947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3949373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3740414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162068435"/>
                    </a:ext>
                  </a:extLst>
                </a:gridCol>
              </a:tblGrid>
              <a:tr h="256406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CUADRO COMPARATIVO AÑOS SUBASTA GANADERA DE CASANARE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428248"/>
                  </a:ext>
                </a:extLst>
              </a:tr>
              <a:tr h="2564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AÑO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18277"/>
                  </a:ext>
                </a:extLst>
              </a:tr>
              <a:tr h="2564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SUBASTA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475508"/>
                  </a:ext>
                </a:extLst>
              </a:tr>
              <a:tr h="466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LOTES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8.218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8.235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9.676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10.114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10.837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12.435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12.910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829547"/>
                  </a:ext>
                </a:extLst>
              </a:tr>
              <a:tr h="466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ANIMALES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46.346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47.085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52.795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56.700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61.578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67.994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80.306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861347"/>
                  </a:ext>
                </a:extLst>
              </a:tr>
              <a:tr h="466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KILOS VENDIDOS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14.445.167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14.460.037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16.181.123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17.142.968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18.750.320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21.276.337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25.496.964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476089"/>
                  </a:ext>
                </a:extLst>
              </a:tr>
              <a:tr h="512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PESO PROM ANIMAL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312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307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317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157571"/>
                  </a:ext>
                </a:extLst>
              </a:tr>
              <a:tr h="512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VALOR KILO /ANIMAL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2.705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2.460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2.330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2.386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2.543</a:t>
                      </a:r>
                      <a:endParaRPr lang="es-CO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2.803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3.088</a:t>
                      </a:r>
                      <a:endParaRPr lang="es-CO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92677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11560" y="498024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FUENTE: </a:t>
            </a:r>
            <a:r>
              <a:rPr kumimoji="0" lang="es-CO" altLang="es-CO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http://subacasanare.com/contacto.html</a:t>
            </a:r>
            <a:endParaRPr kumimoji="0" lang="es-CO" altLang="es-C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91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115616" y="457200"/>
            <a:ext cx="7615262" cy="1143000"/>
          </a:xfrm>
        </p:spPr>
        <p:txBody>
          <a:bodyPr/>
          <a:lstStyle/>
          <a:p>
            <a:r>
              <a:rPr lang="es-CO" sz="2000" dirty="0" smtClean="0"/>
              <a:t/>
            </a:r>
            <a:br>
              <a:rPr lang="es-CO" sz="2000" dirty="0" smtClean="0"/>
            </a:br>
            <a:endParaRPr lang="es-CO" sz="20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448310"/>
              </p:ext>
            </p:extLst>
          </p:nvPr>
        </p:nvGraphicFramePr>
        <p:xfrm>
          <a:off x="899592" y="810117"/>
          <a:ext cx="7488834" cy="5040559"/>
        </p:xfrm>
        <a:graphic>
          <a:graphicData uri="http://schemas.openxmlformats.org/drawingml/2006/table">
            <a:tbl>
              <a:tblPr firstRow="1" firstCol="1" bandRow="1"/>
              <a:tblGrid>
                <a:gridCol w="2286513">
                  <a:extLst>
                    <a:ext uri="{9D8B030D-6E8A-4147-A177-3AD203B41FA5}">
                      <a16:colId xmlns:a16="http://schemas.microsoft.com/office/drawing/2014/main" val="661487673"/>
                    </a:ext>
                  </a:extLst>
                </a:gridCol>
                <a:gridCol w="589125">
                  <a:extLst>
                    <a:ext uri="{9D8B030D-6E8A-4147-A177-3AD203B41FA5}">
                      <a16:colId xmlns:a16="http://schemas.microsoft.com/office/drawing/2014/main" val="2154695336"/>
                    </a:ext>
                  </a:extLst>
                </a:gridCol>
                <a:gridCol w="589125">
                  <a:extLst>
                    <a:ext uri="{9D8B030D-6E8A-4147-A177-3AD203B41FA5}">
                      <a16:colId xmlns:a16="http://schemas.microsoft.com/office/drawing/2014/main" val="3622124032"/>
                    </a:ext>
                  </a:extLst>
                </a:gridCol>
                <a:gridCol w="589125">
                  <a:extLst>
                    <a:ext uri="{9D8B030D-6E8A-4147-A177-3AD203B41FA5}">
                      <a16:colId xmlns:a16="http://schemas.microsoft.com/office/drawing/2014/main" val="2330349059"/>
                    </a:ext>
                  </a:extLst>
                </a:gridCol>
                <a:gridCol w="589125">
                  <a:extLst>
                    <a:ext uri="{9D8B030D-6E8A-4147-A177-3AD203B41FA5}">
                      <a16:colId xmlns:a16="http://schemas.microsoft.com/office/drawing/2014/main" val="3738632915"/>
                    </a:ext>
                  </a:extLst>
                </a:gridCol>
                <a:gridCol w="589125">
                  <a:extLst>
                    <a:ext uri="{9D8B030D-6E8A-4147-A177-3AD203B41FA5}">
                      <a16:colId xmlns:a16="http://schemas.microsoft.com/office/drawing/2014/main" val="431344534"/>
                    </a:ext>
                  </a:extLst>
                </a:gridCol>
                <a:gridCol w="589125">
                  <a:extLst>
                    <a:ext uri="{9D8B030D-6E8A-4147-A177-3AD203B41FA5}">
                      <a16:colId xmlns:a16="http://schemas.microsoft.com/office/drawing/2014/main" val="1509235806"/>
                    </a:ext>
                  </a:extLst>
                </a:gridCol>
                <a:gridCol w="589125">
                  <a:extLst>
                    <a:ext uri="{9D8B030D-6E8A-4147-A177-3AD203B41FA5}">
                      <a16:colId xmlns:a16="http://schemas.microsoft.com/office/drawing/2014/main" val="1182829194"/>
                    </a:ext>
                  </a:extLst>
                </a:gridCol>
                <a:gridCol w="1078446">
                  <a:extLst>
                    <a:ext uri="{9D8B030D-6E8A-4147-A177-3AD203B41FA5}">
                      <a16:colId xmlns:a16="http://schemas.microsoft.com/office/drawing/2014/main" val="4250489266"/>
                    </a:ext>
                  </a:extLst>
                </a:gridCol>
              </a:tblGrid>
              <a:tr h="445565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COMPARATIVO VALOR POR KILO - SUBASTA GANADERA DE CASANARE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285539"/>
                  </a:ext>
                </a:extLst>
              </a:tr>
              <a:tr h="612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MES 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2.009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2.010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2.011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2.012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2.013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2.014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2.015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VAR 2014-2015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253300"/>
                  </a:ext>
                </a:extLst>
              </a:tr>
              <a:tr h="30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ENERO 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2.591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2.221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2.385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2.380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2.263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2.525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2.745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8,71%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252155"/>
                  </a:ext>
                </a:extLst>
              </a:tr>
              <a:tr h="30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FEBRERO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2.746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2.269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2.323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2.326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2.308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2.942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2.779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11,52%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200856"/>
                  </a:ext>
                </a:extLst>
              </a:tr>
              <a:tr h="30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MARZO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2.687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2.586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2.430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2.426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2.512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2.718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2.878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5,89%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794630"/>
                  </a:ext>
                </a:extLst>
              </a:tr>
              <a:tr h="30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ABRIL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2.902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2.766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2.390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2.403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2.465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2.754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3.012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9,37%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29779"/>
                  </a:ext>
                </a:extLst>
              </a:tr>
              <a:tr h="30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MAYO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3.087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2.767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2.313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2.312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2.707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3.051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3.055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0,13%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3447963"/>
                  </a:ext>
                </a:extLst>
              </a:tr>
              <a:tr h="30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JUNIO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2.884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2.511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2.393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2.389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2.499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2.878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3.093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7,47%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722843"/>
                  </a:ext>
                </a:extLst>
              </a:tr>
              <a:tr h="30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JULIO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2.855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2.428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2.260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2.263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2.553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2.947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3.097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5,09%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120262"/>
                  </a:ext>
                </a:extLst>
              </a:tr>
              <a:tr h="30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AGOSTO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2.741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2.390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2.185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2.182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2.796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2.889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3.156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9,58%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739883"/>
                  </a:ext>
                </a:extLst>
              </a:tr>
              <a:tr h="30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SEPTIEMBRE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2.670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2.435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2.292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2.290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2.599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2.816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3.192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13,35%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4335278"/>
                  </a:ext>
                </a:extLst>
              </a:tr>
              <a:tr h="30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OCTUBRE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2.448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2.209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2.285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2.287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2.587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2.819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3.258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15,57%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176306"/>
                  </a:ext>
                </a:extLst>
              </a:tr>
              <a:tr h="30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NOVIEMBRE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2.361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2.337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2.237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2.235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2.569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2.782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3.326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19,55%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50005"/>
                  </a:ext>
                </a:extLst>
              </a:tr>
              <a:tr h="30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2.198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2.344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2.243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2.239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2.564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2.863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3.245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13,34%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015156"/>
                  </a:ext>
                </a:extLst>
              </a:tr>
              <a:tr h="30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2.681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2.439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2.311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2.311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2.535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2.832</a:t>
                      </a:r>
                      <a:endParaRPr lang="es-C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3.070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10,15%</a:t>
                      </a:r>
                      <a:endParaRPr lang="es-C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345926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025352" y="585067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 </a:t>
            </a:r>
            <a:r>
              <a:rPr lang="es-CO" altLang="es-CO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http://subacasanare.com/contacto.html</a:t>
            </a:r>
            <a:endParaRPr lang="es-CO" altLang="es-CO" sz="1100" dirty="0"/>
          </a:p>
        </p:txBody>
      </p:sp>
    </p:spTree>
    <p:extLst>
      <p:ext uri="{BB962C8B-B14F-4D97-AF65-F5344CB8AC3E}">
        <p14:creationId xmlns:p14="http://schemas.microsoft.com/office/powerpoint/2010/main" val="2317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1800" dirty="0" smtClean="0"/>
              <a:t>COMPARATIVO PESO PROMEDIO 2009-2015</a:t>
            </a:r>
            <a:endParaRPr lang="es-CO" sz="1800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224139"/>
              </p:ext>
            </p:extLst>
          </p:nvPr>
        </p:nvGraphicFramePr>
        <p:xfrm>
          <a:off x="1187624" y="1772816"/>
          <a:ext cx="6707088" cy="384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ángulo 5"/>
          <p:cNvSpPr/>
          <p:nvPr/>
        </p:nvSpPr>
        <p:spPr>
          <a:xfrm>
            <a:off x="1087075" y="561784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 </a:t>
            </a:r>
            <a:r>
              <a:rPr lang="es-CO" altLang="es-CO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http://subacasanare.com/contacto.html</a:t>
            </a:r>
            <a:endParaRPr lang="es-CO" altLang="es-CO" sz="1100" dirty="0"/>
          </a:p>
        </p:txBody>
      </p:sp>
    </p:spTree>
    <p:extLst>
      <p:ext uri="{BB962C8B-B14F-4D97-AF65-F5344CB8AC3E}">
        <p14:creationId xmlns:p14="http://schemas.microsoft.com/office/powerpoint/2010/main" val="69097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8640"/>
            <a:ext cx="97160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7 Marcador de contenido"/>
          <p:cNvSpPr>
            <a:spLocks noGrp="1"/>
          </p:cNvSpPr>
          <p:nvPr>
            <p:ph idx="1"/>
          </p:nvPr>
        </p:nvSpPr>
        <p:spPr>
          <a:xfrm>
            <a:off x="1331640" y="758592"/>
            <a:ext cx="6768752" cy="4398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s-CO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s-CO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s-CO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US" sz="2400" b="1" i="1" dirty="0" smtClean="0">
                <a:latin typeface="Arial" pitchFamily="34" charset="0"/>
                <a:cs typeface="Arial" pitchFamily="34" charset="0"/>
                <a:sym typeface="Helvetica Light" charset="0"/>
                <a:hlinkClick r:id="rId3"/>
              </a:rPr>
              <a:t>www.casanare.gov.co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  <a:sym typeface="Helvetica Light" charset="0"/>
              </a:rPr>
              <a:t> </a:t>
            </a: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s-CO" sz="2400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endParaRPr lang="es-CO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91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6EDC121DA2DF44839C0E95847B3329" ma:contentTypeVersion="2" ma:contentTypeDescription="Crear nuevo documento." ma:contentTypeScope="" ma:versionID="7d38ebf0b7cba07fd11ac5d36da09bab">
  <xsd:schema xmlns:xsd="http://www.w3.org/2001/XMLSchema" xmlns:xs="http://www.w3.org/2001/XMLSchema" xmlns:p="http://schemas.microsoft.com/office/2006/metadata/properties" xmlns:ns2="5c957095-074e-43a5-8fa4-25abecd3863f" targetNamespace="http://schemas.microsoft.com/office/2006/metadata/properties" ma:root="true" ma:fieldsID="40544a68fff53d0dae54b7e3b9d7d5b2" ns2:_="">
    <xsd:import namespace="5c957095-074e-43a5-8fa4-25abecd3863f"/>
    <xsd:element name="properties">
      <xsd:complexType>
        <xsd:sequence>
          <xsd:element name="documentManagement">
            <xsd:complexType>
              <xsd:all>
                <xsd:element ref="ns2:Descripci_x00f3_n" minOccurs="0"/>
                <xsd:element ref="ns2:Fech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957095-074e-43a5-8fa4-25abecd3863f" elementFormDefault="qualified">
    <xsd:import namespace="http://schemas.microsoft.com/office/2006/documentManagement/types"/>
    <xsd:import namespace="http://schemas.microsoft.com/office/infopath/2007/PartnerControls"/>
    <xsd:element name="Descripci_x00f3_n" ma:index="8" nillable="true" ma:displayName="Descripción" ma:internalName="Descripci_x00f3_n">
      <xsd:simpleType>
        <xsd:restriction base="dms:Note">
          <xsd:maxLength value="255"/>
        </xsd:restriction>
      </xsd:simpleType>
    </xsd:element>
    <xsd:element name="Fecha" ma:index="9" nillable="true" ma:displayName="Fecha" ma:format="DateOnly" ma:internalName="Fecha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ci_x00f3_n xmlns="5c957095-074e-43a5-8fa4-25abecd3863f">Resultados de comercialización atreves de subasta -2015</Descripci_x00f3_n>
    <Fecha xmlns="5c957095-074e-43a5-8fa4-25abecd3863f">2015-01-01T05:00:00+00:00</Fecha>
  </documentManagement>
</p:properties>
</file>

<file path=customXml/itemProps1.xml><?xml version="1.0" encoding="utf-8"?>
<ds:datastoreItem xmlns:ds="http://schemas.openxmlformats.org/officeDocument/2006/customXml" ds:itemID="{B70DE321-3BC0-446F-B195-2A591FEF202B}"/>
</file>

<file path=customXml/itemProps2.xml><?xml version="1.0" encoding="utf-8"?>
<ds:datastoreItem xmlns:ds="http://schemas.openxmlformats.org/officeDocument/2006/customXml" ds:itemID="{BA17DD2C-90A7-439A-BF9B-68601623D9C4}"/>
</file>

<file path=customXml/itemProps3.xml><?xml version="1.0" encoding="utf-8"?>
<ds:datastoreItem xmlns:ds="http://schemas.openxmlformats.org/officeDocument/2006/customXml" ds:itemID="{9524FBAE-EBAA-4D82-B47C-C53212C324E6}"/>
</file>

<file path=docProps/app.xml><?xml version="1.0" encoding="utf-8"?>
<Properties xmlns="http://schemas.openxmlformats.org/officeDocument/2006/extended-properties" xmlns:vt="http://schemas.openxmlformats.org/officeDocument/2006/docPropsVTypes">
  <TotalTime>2682</TotalTime>
  <Words>516</Words>
  <Application>Microsoft Office PowerPoint</Application>
  <PresentationFormat>Presentación en pantalla (4:3)</PresentationFormat>
  <Paragraphs>428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Helvetica Light</vt:lpstr>
      <vt:lpstr>Times New Roman</vt:lpstr>
      <vt:lpstr>1_Tema de Office</vt:lpstr>
      <vt:lpstr>2_Tema de Office</vt:lpstr>
      <vt:lpstr>RESULTADOS DE COMERCIALIZACION ACTRAVEZ DE SUBASTA -2015</vt:lpstr>
      <vt:lpstr>Presentación de PowerPoint</vt:lpstr>
      <vt:lpstr>NUMERO DE ANIMALES SUBASTADOS 2009-2015</vt:lpstr>
      <vt:lpstr>COMPARATIVOS AÑOS SUBASTAS 2009-2015</vt:lpstr>
      <vt:lpstr> </vt:lpstr>
      <vt:lpstr>COMPARATIVO PESO PROMEDIO 2009-2015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  - NOMBRE RETO NOMBRE SECRETARÍA</dc:title>
  <dc:creator>GUILLERMO</dc:creator>
  <cp:lastModifiedBy>Usuario de Windows</cp:lastModifiedBy>
  <cp:revision>256</cp:revision>
  <cp:lastPrinted>2015-07-26T18:39:00Z</cp:lastPrinted>
  <dcterms:created xsi:type="dcterms:W3CDTF">2011-05-17T20:01:32Z</dcterms:created>
  <dcterms:modified xsi:type="dcterms:W3CDTF">2017-06-13T11:24:54Z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0x010100516EDC121DA2DF44839C0E95847B3329</vt:lpwstr>
  </property>
</Properties>
</file>